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329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84" r:id="rId35"/>
    <p:sldId id="285" r:id="rId36"/>
    <p:sldId id="293" r:id="rId37"/>
    <p:sldId id="294" r:id="rId38"/>
    <p:sldId id="295" r:id="rId39"/>
    <p:sldId id="330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27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24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4"/>
    <a:srgbClr val="E02617"/>
    <a:srgbClr val="7870BB"/>
    <a:srgbClr val="A9A7BB"/>
    <a:srgbClr val="B2B1BB"/>
    <a:srgbClr val="8B82D8"/>
    <a:srgbClr val="9E9CAB"/>
    <a:srgbClr val="C7C5D8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 varScale="1">
        <p:scale>
          <a:sx n="139" d="100"/>
          <a:sy n="139" d="100"/>
        </p:scale>
        <p:origin x="128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465260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63216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745811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7843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27369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446011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26629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235648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15686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527301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78134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4890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04461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405995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725625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BR" dirty="0"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5417297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2703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394061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602131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51646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6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dirty="0"/>
              <a:t>Extra: Filtragem em Mapeamento de Texturas</a:t>
            </a:r>
          </a:p>
          <a:p>
            <a:pPr marL="0" indent="0">
              <a:spcBef>
                <a:spcPts val="0"/>
              </a:spcBef>
              <a:buSzPts val="1600"/>
            </a:pP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424932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49808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1020871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394719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31019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3865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7028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9653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5152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336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Introdução teórica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Superfícies parametrizadas</a:t>
            </a:r>
            <a:endParaRPr sz="400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826167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dirty="0">
                  <a:solidFill>
                    <a:srgbClr val="B45F06"/>
                  </a:solidFill>
                </a:rPr>
                <a:t>pixels</a:t>
              </a:r>
              <a:endParaRPr dirty="0"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 dirty="0"/>
              <a:t>Upscaling (Magnification)</a:t>
            </a:r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2319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pixels fica entre vários </a:t>
            </a:r>
            <a:r>
              <a:rPr lang="pt-BR" dirty="0" err="1"/>
              <a:t>texels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66A26E-8FFD-3F83-B49E-9956E401D0A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83" r="953"/>
          <a:stretch/>
        </p:blipFill>
        <p:spPr>
          <a:xfrm>
            <a:off x="2962978" y="2587392"/>
            <a:ext cx="3004203" cy="1839956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06B6D279-D0EF-DFDA-0D05-1CBED9425094}"/>
              </a:ext>
            </a:extLst>
          </p:cNvPr>
          <p:cNvGrpSpPr/>
          <p:nvPr/>
        </p:nvGrpSpPr>
        <p:grpSpPr>
          <a:xfrm>
            <a:off x="5666478" y="3002163"/>
            <a:ext cx="1065151" cy="1001522"/>
            <a:chOff x="8012785" y="3551619"/>
            <a:chExt cx="1065151" cy="1001522"/>
          </a:xfrm>
        </p:grpSpPr>
        <p:sp>
          <p:nvSpPr>
            <p:cNvPr id="4" name="Google Shape;327;p33">
              <a:extLst>
                <a:ext uri="{FF2B5EF4-FFF2-40B4-BE49-F238E27FC236}">
                  <a16:creationId xmlns:a16="http://schemas.microsoft.com/office/drawing/2014/main" id="{B824177C-697D-039C-D5F9-2484048856BF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5" name="Google Shape;328;p33">
              <a:extLst>
                <a:ext uri="{FF2B5EF4-FFF2-40B4-BE49-F238E27FC236}">
                  <a16:creationId xmlns:a16="http://schemas.microsoft.com/office/drawing/2014/main" id="{08102766-ECCC-EDC6-3112-DAB0E1520D3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" name="Google Shape;328;p33">
              <a:extLst>
                <a:ext uri="{FF2B5EF4-FFF2-40B4-BE49-F238E27FC236}">
                  <a16:creationId xmlns:a16="http://schemas.microsoft.com/office/drawing/2014/main" id="{3B659AF8-3CCF-026B-FA88-32B8EFCF458C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7" name="Google Shape;328;p33">
              <a:extLst>
                <a:ext uri="{FF2B5EF4-FFF2-40B4-BE49-F238E27FC236}">
                  <a16:creationId xmlns:a16="http://schemas.microsoft.com/office/drawing/2014/main" id="{E65A5181-4D1B-617E-0EB1-5861516D58A8}"/>
                </a:ext>
              </a:extLst>
            </p:cNvPr>
            <p:cNvCxnSpPr>
              <a:cxnSpLocks/>
              <a:stCxn id="4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7CE7880-17A0-C349-17D5-EFABBADED4DE}"/>
              </a:ext>
            </a:extLst>
          </p:cNvPr>
          <p:cNvSpPr/>
          <p:nvPr/>
        </p:nvSpPr>
        <p:spPr>
          <a:xfrm rot="758902">
            <a:off x="3540768" y="3008784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Google Shape;328;p33">
            <a:extLst>
              <a:ext uri="{FF2B5EF4-FFF2-40B4-BE49-F238E27FC236}">
                <a16:creationId xmlns:a16="http://schemas.microsoft.com/office/drawing/2014/main" id="{77193C18-D8AF-6159-6988-9019CA4BF918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92117" y="1975320"/>
            <a:ext cx="936000" cy="976849"/>
          </a:xfrm>
          <a:prstGeom prst="curvedConnector2">
            <a:avLst/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" name="Google Shape;327;p33">
            <a:extLst>
              <a:ext uri="{FF2B5EF4-FFF2-40B4-BE49-F238E27FC236}">
                <a16:creationId xmlns:a16="http://schemas.microsoft.com/office/drawing/2014/main" id="{B34C0A33-7A65-88F5-C21C-70116BA282C9}"/>
              </a:ext>
            </a:extLst>
          </p:cNvPr>
          <p:cNvSpPr txBox="1"/>
          <p:nvPr/>
        </p:nvSpPr>
        <p:spPr>
          <a:xfrm>
            <a:off x="4556633" y="1854672"/>
            <a:ext cx="628625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dirty="0">
                <a:solidFill>
                  <a:srgbClr val="B45F06"/>
                </a:solidFill>
              </a:rPr>
              <a:t>pixels</a:t>
            </a:r>
            <a:endParaRPr dirty="0">
              <a:solidFill>
                <a:srgbClr val="B45F06"/>
              </a:solidFill>
            </a:endParaRPr>
          </a:p>
        </p:txBody>
      </p:sp>
      <p:sp>
        <p:nvSpPr>
          <p:cNvPr id="12" name="Parallelogram 11">
            <a:extLst>
              <a:ext uri="{FF2B5EF4-FFF2-40B4-BE49-F238E27FC236}">
                <a16:creationId xmlns:a16="http://schemas.microsoft.com/office/drawing/2014/main" id="{2D1E6A61-E6F0-6B14-45F7-6B707FFC1FA7}"/>
              </a:ext>
            </a:extLst>
          </p:cNvPr>
          <p:cNvSpPr/>
          <p:nvPr/>
        </p:nvSpPr>
        <p:spPr>
          <a:xfrm rot="758902">
            <a:off x="3779528" y="3064753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A47D60FC-2DFA-BD4E-6D57-DC0ED596EED2}"/>
              </a:ext>
            </a:extLst>
          </p:cNvPr>
          <p:cNvSpPr/>
          <p:nvPr/>
        </p:nvSpPr>
        <p:spPr>
          <a:xfrm rot="758902">
            <a:off x="3429088" y="3233806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B4FF8F98-2025-B979-AA63-8BC832D12C83}"/>
              </a:ext>
            </a:extLst>
          </p:cNvPr>
          <p:cNvSpPr/>
          <p:nvPr/>
        </p:nvSpPr>
        <p:spPr>
          <a:xfrm rot="758902">
            <a:off x="3667848" y="328977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4151CF6-A219-EB5E-BE3A-8CFD969CB978}"/>
              </a:ext>
            </a:extLst>
          </p:cNvPr>
          <p:cNvSpPr/>
          <p:nvPr/>
        </p:nvSpPr>
        <p:spPr>
          <a:xfrm rot="758902">
            <a:off x="3304485" y="2956315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260EF2FC-E705-C5C9-ED2F-EB8FD8F86144}"/>
              </a:ext>
            </a:extLst>
          </p:cNvPr>
          <p:cNvSpPr/>
          <p:nvPr/>
        </p:nvSpPr>
        <p:spPr>
          <a:xfrm rot="758902">
            <a:off x="3192805" y="3181337"/>
            <a:ext cx="302697" cy="241794"/>
          </a:xfrm>
          <a:prstGeom prst="parallelogram">
            <a:avLst/>
          </a:prstGeom>
          <a:solidFill>
            <a:srgbClr val="7870BB">
              <a:alpha val="49804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err="1"/>
              <a:t>texel</a:t>
            </a:r>
            <a:endParaRPr lang="pt-BR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Superfícies parametrizadas</a:t>
            </a:r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899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Desafio: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Muitos </a:t>
            </a:r>
            <a:r>
              <a:rPr lang="pt-BR" sz="1600" err="1"/>
              <a:t>texels</a:t>
            </a:r>
            <a:r>
              <a:rPr lang="pt-BR" sz="1600"/>
              <a:t> podem contribuir para o pixel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- Apenas a amostragem de um deles pode resultar em </a:t>
            </a:r>
            <a:r>
              <a:rPr lang="pt-BR" sz="1600" err="1"/>
              <a:t>aliasing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A forma da "pegada" do pixel pode ser complexa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Uma solução:</a:t>
            </a:r>
            <a:endParaRPr sz="16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- Fazendo a média de muitas amostras de textura por pixel.</a:t>
            </a:r>
            <a:endParaRPr sz="160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71906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460073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</a:t>
            </a:r>
            <a:r>
              <a:rPr lang="pt-BR" sz="1450" err="1"/>
              <a:t>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Buscando o Melhor Nível do </a:t>
            </a:r>
            <a:r>
              <a:rPr lang="pt-BR" dirty="0" err="1"/>
              <a:t>MipMap</a:t>
            </a:r>
            <a:endParaRPr dirty="0"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 b="34642"/>
          <a:stretch/>
        </p:blipFill>
        <p:spPr>
          <a:xfrm>
            <a:off x="442727" y="2430025"/>
            <a:ext cx="7820611" cy="29807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" name="Google Shape;328;p33">
            <a:extLst>
              <a:ext uri="{FF2B5EF4-FFF2-40B4-BE49-F238E27FC236}">
                <a16:creationId xmlns:a16="http://schemas.microsoft.com/office/drawing/2014/main" id="{3D2AFAAC-34D2-C00E-A7B5-1B5C4686E612}"/>
              </a:ext>
            </a:extLst>
          </p:cNvPr>
          <p:cNvCxnSpPr>
            <a:cxnSpLocks/>
            <a:endCxn id="5" idx="2"/>
          </p:cNvCxnSpPr>
          <p:nvPr/>
        </p:nvCxnSpPr>
        <p:spPr>
          <a:xfrm rot="16200000" flipV="1">
            <a:off x="3118397" y="2615975"/>
            <a:ext cx="1926280" cy="1442936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" name="Google Shape;328;p33">
            <a:extLst>
              <a:ext uri="{FF2B5EF4-FFF2-40B4-BE49-F238E27FC236}">
                <a16:creationId xmlns:a16="http://schemas.microsoft.com/office/drawing/2014/main" id="{754CA8BC-5E53-E741-75CA-BC5FC04ADFBF}"/>
              </a:ext>
            </a:extLst>
          </p:cNvPr>
          <p:cNvCxnSpPr>
            <a:cxnSpLocks/>
            <a:endCxn id="4" idx="2"/>
          </p:cNvCxnSpPr>
          <p:nvPr/>
        </p:nvCxnSpPr>
        <p:spPr>
          <a:xfrm rot="16200000" flipV="1">
            <a:off x="649960" y="2861366"/>
            <a:ext cx="1916162" cy="942035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4273614"/>
            <a:ext cx="1065151" cy="780039"/>
            <a:chOff x="8012785" y="4177262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4570341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4177262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662673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662673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4" name="Google Shape;449;p45">
            <a:extLst>
              <a:ext uri="{FF2B5EF4-FFF2-40B4-BE49-F238E27FC236}">
                <a16:creationId xmlns:a16="http://schemas.microsoft.com/office/drawing/2014/main" id="{C7D1F205-C4AA-7937-DBBD-0B856BF9B123}"/>
              </a:ext>
            </a:extLst>
          </p:cNvPr>
          <p:cNvSpPr txBox="1"/>
          <p:nvPr/>
        </p:nvSpPr>
        <p:spPr>
          <a:xfrm>
            <a:off x="540927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</a:t>
            </a:r>
            <a:endParaRPr dirty="0"/>
          </a:p>
        </p:txBody>
      </p:sp>
      <p:sp>
        <p:nvSpPr>
          <p:cNvPr id="5" name="Google Shape;450;p45">
            <a:extLst>
              <a:ext uri="{FF2B5EF4-FFF2-40B4-BE49-F238E27FC236}">
                <a16:creationId xmlns:a16="http://schemas.microsoft.com/office/drawing/2014/main" id="{379FB221-1856-C644-467F-431F8D8D84DB}"/>
              </a:ext>
            </a:extLst>
          </p:cNvPr>
          <p:cNvSpPr txBox="1"/>
          <p:nvPr/>
        </p:nvSpPr>
        <p:spPr>
          <a:xfrm>
            <a:off x="2763973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</a:t>
            </a:r>
            <a:endParaRPr dirty="0"/>
          </a:p>
        </p:txBody>
      </p:sp>
      <p:sp>
        <p:nvSpPr>
          <p:cNvPr id="6" name="Google Shape;451;p45">
            <a:extLst>
              <a:ext uri="{FF2B5EF4-FFF2-40B4-BE49-F238E27FC236}">
                <a16:creationId xmlns:a16="http://schemas.microsoft.com/office/drawing/2014/main" id="{C85C6404-8AA3-CA7E-6864-AD7EE21FD79B}"/>
              </a:ext>
            </a:extLst>
          </p:cNvPr>
          <p:cNvSpPr txBox="1"/>
          <p:nvPr/>
        </p:nvSpPr>
        <p:spPr>
          <a:xfrm>
            <a:off x="4992175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</a:t>
            </a:r>
            <a:endParaRPr dirty="0"/>
          </a:p>
        </p:txBody>
      </p:sp>
      <p:sp>
        <p:nvSpPr>
          <p:cNvPr id="7" name="Google Shape;452;p45">
            <a:extLst>
              <a:ext uri="{FF2B5EF4-FFF2-40B4-BE49-F238E27FC236}">
                <a16:creationId xmlns:a16="http://schemas.microsoft.com/office/drawing/2014/main" id="{EAFB32A6-B560-B2EC-E149-194FADB0E6CF}"/>
              </a:ext>
            </a:extLst>
          </p:cNvPr>
          <p:cNvSpPr txBox="1"/>
          <p:nvPr/>
        </p:nvSpPr>
        <p:spPr>
          <a:xfrm>
            <a:off x="7215220" y="2057987"/>
            <a:ext cx="1192192" cy="3163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</a:t>
            </a:r>
            <a:endParaRPr dirty="0"/>
          </a:p>
        </p:txBody>
      </p:sp>
      <p:pic>
        <p:nvPicPr>
          <p:cNvPr id="9" name="Google Shape;457;p45">
            <a:extLst>
              <a:ext uri="{FF2B5EF4-FFF2-40B4-BE49-F238E27FC236}">
                <a16:creationId xmlns:a16="http://schemas.microsoft.com/office/drawing/2014/main" id="{6D167B42-BB60-9C46-CE1B-8F35443251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82" y="650691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458;p45">
            <a:extLst>
              <a:ext uri="{FF2B5EF4-FFF2-40B4-BE49-F238E27FC236}">
                <a16:creationId xmlns:a16="http://schemas.microsoft.com/office/drawing/2014/main" id="{6A3302ED-CA29-0C72-32F2-C1C388DCC7A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90640" y="650704"/>
            <a:ext cx="1412876" cy="135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459;p45">
            <a:extLst>
              <a:ext uri="{FF2B5EF4-FFF2-40B4-BE49-F238E27FC236}">
                <a16:creationId xmlns:a16="http://schemas.microsoft.com/office/drawing/2014/main" id="{36C5ACE7-7CB7-381D-4AD3-3E8BB8CB2175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00398" y="667529"/>
            <a:ext cx="1412876" cy="1353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460;p45">
            <a:extLst>
              <a:ext uri="{FF2B5EF4-FFF2-40B4-BE49-F238E27FC236}">
                <a16:creationId xmlns:a16="http://schemas.microsoft.com/office/drawing/2014/main" id="{57676D9D-23C8-BBBE-1BBC-D863C2C645FE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10181" y="650679"/>
            <a:ext cx="1412876" cy="13534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11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Relacionando cada número real </a:t>
            </a:r>
            <a:r>
              <a:rPr lang="pt-BR" sz="2200" i="1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1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0" y="350814"/>
            <a:ext cx="3404783" cy="88783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 dirty="0"/>
              <a:t>Amostras no espaço da textura (u, v)</a:t>
            </a:r>
          </a:p>
          <a:p>
            <a:pPr marL="625475" lvl="0" indent="-1778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N</a:t>
            </a:r>
            <a:r>
              <a:rPr lang="en-BR" sz="1400" dirty="0"/>
              <a:t>ormalizado</a:t>
            </a:r>
          </a:p>
          <a:p>
            <a:pPr marL="625475" lvl="0" indent="-177800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400" dirty="0"/>
              <a:t>R</a:t>
            </a:r>
            <a:r>
              <a:rPr lang="en-BR" sz="1400" dirty="0"/>
              <a:t>eal</a:t>
            </a:r>
            <a:endParaRPr sz="1400" dirty="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1" y="4532886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Posições de amostra de textura no espaço de textura (a função de textura é amostrada nesses locais)</a:t>
            </a:r>
            <a:endParaRPr dirty="0"/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009EC26B-DC9B-8B48-18A9-1602FEEDFC8E}"/>
              </a:ext>
            </a:extLst>
          </p:cNvPr>
          <p:cNvCxnSpPr>
            <a:cxnSpLocks/>
          </p:cNvCxnSpPr>
          <p:nvPr/>
        </p:nvCxnSpPr>
        <p:spPr>
          <a:xfrm>
            <a:off x="5125621" y="4243688"/>
            <a:ext cx="3000000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58A77C7-89D8-D662-14B2-6E656ED37D56}"/>
              </a:ext>
            </a:extLst>
          </p:cNvPr>
          <p:cNvCxnSpPr>
            <a:cxnSpLocks/>
          </p:cNvCxnSpPr>
          <p:nvPr/>
        </p:nvCxnSpPr>
        <p:spPr>
          <a:xfrm flipV="1">
            <a:off x="5131971" y="1248175"/>
            <a:ext cx="0" cy="3023884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24AC4336-17C4-4623-7A8A-36CF3ABFEA9E}"/>
              </a:ext>
            </a:extLst>
          </p:cNvPr>
          <p:cNvSpPr txBox="1"/>
          <p:nvPr/>
        </p:nvSpPr>
        <p:spPr>
          <a:xfrm>
            <a:off x="5155766" y="4262534"/>
            <a:ext cx="3198084" cy="2923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5F571C-77E9-D8FE-906B-4547C6F81229}"/>
              </a:ext>
            </a:extLst>
          </p:cNvPr>
          <p:cNvSpPr txBox="1"/>
          <p:nvPr/>
        </p:nvSpPr>
        <p:spPr>
          <a:xfrm>
            <a:off x="4832193" y="1270122"/>
            <a:ext cx="288282" cy="30958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3BE83D-1CC8-FE2E-8F02-B88E1814F2EA}"/>
              </a:ext>
            </a:extLst>
          </p:cNvPr>
          <p:cNvSpPr txBox="1"/>
          <p:nvPr/>
        </p:nvSpPr>
        <p:spPr>
          <a:xfrm>
            <a:off x="4822766" y="421424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01A6A2-D7F5-EDCA-DB5C-063AEF0F4CB1}"/>
              </a:ext>
            </a:extLst>
          </p:cNvPr>
          <p:cNvSpPr txBox="1"/>
          <p:nvPr/>
        </p:nvSpPr>
        <p:spPr>
          <a:xfrm>
            <a:off x="7836680" y="3690235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78E473-B027-E051-C923-B844F297231D}"/>
              </a:ext>
            </a:extLst>
          </p:cNvPr>
          <p:cNvSpPr txBox="1"/>
          <p:nvPr/>
        </p:nvSpPr>
        <p:spPr>
          <a:xfrm>
            <a:off x="5341596" y="1198448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48112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49586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u,v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 dirty="0"/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EE09802-73B0-AFC1-1671-41763449C2C2}"/>
              </a:ext>
            </a:extLst>
          </p:cNvPr>
          <p:cNvCxnSpPr>
            <a:cxnSpLocks/>
          </p:cNvCxnSpPr>
          <p:nvPr/>
        </p:nvCxnSpPr>
        <p:spPr>
          <a:xfrm>
            <a:off x="4817511" y="4290627"/>
            <a:ext cx="3389864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6D4BC50E-763E-7085-B60D-09C459C5CAB9}"/>
              </a:ext>
            </a:extLst>
          </p:cNvPr>
          <p:cNvCxnSpPr>
            <a:cxnSpLocks/>
          </p:cNvCxnSpPr>
          <p:nvPr/>
        </p:nvCxnSpPr>
        <p:spPr>
          <a:xfrm flipV="1">
            <a:off x="4842911" y="911904"/>
            <a:ext cx="0" cy="3404123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418C5FF-BA05-51E3-2CB8-F6EED8BEC3B6}"/>
              </a:ext>
            </a:extLst>
          </p:cNvPr>
          <p:cNvSpPr txBox="1"/>
          <p:nvPr/>
        </p:nvSpPr>
        <p:spPr>
          <a:xfrm>
            <a:off x="4863531" y="4328523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57BE05-196A-78E5-A7DF-950E190586FA}"/>
              </a:ext>
            </a:extLst>
          </p:cNvPr>
          <p:cNvSpPr txBox="1"/>
          <p:nvPr/>
        </p:nvSpPr>
        <p:spPr>
          <a:xfrm>
            <a:off x="4539958" y="911904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2F5913-3016-40E9-582B-BADABA47B2F8}"/>
              </a:ext>
            </a:extLst>
          </p:cNvPr>
          <p:cNvSpPr txBox="1"/>
          <p:nvPr/>
        </p:nvSpPr>
        <p:spPr>
          <a:xfrm>
            <a:off x="4530531" y="4280230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2804AA-F2C5-B796-DCAA-EAEDE46CDFA4}"/>
              </a:ext>
            </a:extLst>
          </p:cNvPr>
          <p:cNvSpPr txBox="1"/>
          <p:nvPr/>
        </p:nvSpPr>
        <p:spPr>
          <a:xfrm>
            <a:off x="7917115" y="372339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8785652-FF3B-1675-83C6-374A3426C5F9}"/>
              </a:ext>
            </a:extLst>
          </p:cNvPr>
          <p:cNvSpPr txBox="1"/>
          <p:nvPr/>
        </p:nvSpPr>
        <p:spPr>
          <a:xfrm>
            <a:off x="5049361" y="871382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B82EB23F-33B8-0743-3FDD-5E64BBE2F8BE}"/>
              </a:ext>
            </a:extLst>
          </p:cNvPr>
          <p:cNvCxnSpPr>
            <a:cxnSpLocks/>
          </p:cNvCxnSpPr>
          <p:nvPr/>
        </p:nvCxnSpPr>
        <p:spPr>
          <a:xfrm>
            <a:off x="4820490" y="4303327"/>
            <a:ext cx="3389864" cy="0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5AF77F9-44C5-BDEA-D2DD-9AA86E164504}"/>
              </a:ext>
            </a:extLst>
          </p:cNvPr>
          <p:cNvSpPr txBox="1"/>
          <p:nvPr/>
        </p:nvSpPr>
        <p:spPr>
          <a:xfrm>
            <a:off x="4882385" y="4328523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016D45-8D6A-5BBE-AAFE-5BE2AB576910}"/>
              </a:ext>
            </a:extLst>
          </p:cNvPr>
          <p:cNvSpPr txBox="1"/>
          <p:nvPr/>
        </p:nvSpPr>
        <p:spPr>
          <a:xfrm>
            <a:off x="4558812" y="911904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7870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4B73E-CE60-8EDC-8FE8-E623540631BC}"/>
              </a:ext>
            </a:extLst>
          </p:cNvPr>
          <p:cNvSpPr txBox="1"/>
          <p:nvPr/>
        </p:nvSpPr>
        <p:spPr>
          <a:xfrm>
            <a:off x="4549385" y="4280230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8F8A1D-FE43-A689-FC37-CE3E3B71E404}"/>
              </a:ext>
            </a:extLst>
          </p:cNvPr>
          <p:cNvSpPr txBox="1"/>
          <p:nvPr/>
        </p:nvSpPr>
        <p:spPr>
          <a:xfrm>
            <a:off x="7935969" y="3723391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AD7F5FC-8CCD-6669-75AA-3E2F1ED4DD85}"/>
              </a:ext>
            </a:extLst>
          </p:cNvPr>
          <p:cNvSpPr txBox="1"/>
          <p:nvPr/>
        </p:nvSpPr>
        <p:spPr>
          <a:xfrm>
            <a:off x="5068215" y="871382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>
            <a:extLst>
              <a:ext uri="{FF2B5EF4-FFF2-40B4-BE49-F238E27FC236}">
                <a16:creationId xmlns:a16="http://schemas.microsoft.com/office/drawing/2014/main" id="{9B230618-15CD-6E52-C256-12F2EEBC81CB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852" y="4346082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>
            <a:extLst>
              <a:ext uri="{FF2B5EF4-FFF2-40B4-BE49-F238E27FC236}">
                <a16:creationId xmlns:a16="http://schemas.microsoft.com/office/drawing/2014/main" id="{68C76D2F-3E08-53A1-137D-486FB1A222DD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1134" y="4319390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572;p56">
            <a:extLst>
              <a:ext uri="{FF2B5EF4-FFF2-40B4-BE49-F238E27FC236}">
                <a16:creationId xmlns:a16="http://schemas.microsoft.com/office/drawing/2014/main" id="{BCE2D62C-0C0F-3FDE-0EDC-BEEA72C11AEF}"/>
              </a:ext>
            </a:extLst>
          </p:cNvPr>
          <p:cNvSpPr txBox="1"/>
          <p:nvPr/>
        </p:nvSpPr>
        <p:spPr>
          <a:xfrm>
            <a:off x="624235" y="5436500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FF0000"/>
                </a:solidFill>
              </a:rPr>
              <a:t>Cuidado: </a:t>
            </a:r>
            <a:r>
              <a:rPr lang="pt-BR" sz="1000" b="1" dirty="0" err="1">
                <a:solidFill>
                  <a:srgbClr val="FF0000"/>
                </a:solidFill>
              </a:rPr>
              <a:t>du</a:t>
            </a:r>
            <a:r>
              <a:rPr lang="pt-BR" sz="1000" b="1" dirty="0">
                <a:solidFill>
                  <a:srgbClr val="FF0000"/>
                </a:solidFill>
              </a:rPr>
              <a:t> e </a:t>
            </a:r>
            <a:r>
              <a:rPr lang="pt-BR" sz="1000" b="1" dirty="0" err="1">
                <a:solidFill>
                  <a:srgbClr val="FF0000"/>
                </a:solidFill>
              </a:rPr>
              <a:t>dv</a:t>
            </a:r>
            <a:r>
              <a:rPr lang="pt-BR" sz="1000" b="1" dirty="0">
                <a:solidFill>
                  <a:srgbClr val="FF0000"/>
                </a:solidFill>
              </a:rPr>
              <a:t> são definidos pela quantidade de </a:t>
            </a:r>
            <a:r>
              <a:rPr lang="pt-BR" sz="1000" b="1" dirty="0" err="1">
                <a:solidFill>
                  <a:srgbClr val="FF0000"/>
                </a:solidFill>
              </a:rPr>
              <a:t>texels</a:t>
            </a:r>
            <a:r>
              <a:rPr lang="pt-BR" sz="1000" b="1" dirty="0">
                <a:solidFill>
                  <a:srgbClr val="FF0000"/>
                </a:solidFill>
              </a:rPr>
              <a:t>.</a:t>
            </a:r>
            <a:endParaRPr sz="1200" b="1" dirty="0">
              <a:solidFill>
                <a:srgbClr val="FF0000"/>
              </a:solidFill>
            </a:endParaRPr>
          </a:p>
        </p:txBody>
      </p:sp>
      <p:pic>
        <p:nvPicPr>
          <p:cNvPr id="13" name="Google Shape;569;p56">
            <a:extLst>
              <a:ext uri="{FF2B5EF4-FFF2-40B4-BE49-F238E27FC236}">
                <a16:creationId xmlns:a16="http://schemas.microsoft.com/office/drawing/2014/main" id="{DE23C625-BC24-2B60-8273-D4AE465D5478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4499635" y="4682671"/>
            <a:ext cx="3875550" cy="917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20E6E49-2DA6-312B-8AF3-1FABF5DFE4FF}"/>
              </a:ext>
            </a:extLst>
          </p:cNvPr>
          <p:cNvCxnSpPr>
            <a:cxnSpLocks/>
          </p:cNvCxnSpPr>
          <p:nvPr/>
        </p:nvCxnSpPr>
        <p:spPr>
          <a:xfrm flipV="1">
            <a:off x="4846086" y="924604"/>
            <a:ext cx="0" cy="3404123"/>
          </a:xfrm>
          <a:prstGeom prst="straightConnector1">
            <a:avLst/>
          </a:prstGeom>
          <a:ln w="57150">
            <a:solidFill>
              <a:srgbClr val="7870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987997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499635" y="4682671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1852" y="4346082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11134" y="4319390"/>
            <a:ext cx="1235075" cy="1069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96B20143-3141-FE04-B809-3C4816D198BA}"/>
              </a:ext>
            </a:extLst>
          </p:cNvPr>
          <p:cNvCxnSpPr>
            <a:cxnSpLocks/>
          </p:cNvCxnSpPr>
          <p:nvPr/>
        </p:nvCxnSpPr>
        <p:spPr>
          <a:xfrm>
            <a:off x="4833190" y="4300250"/>
            <a:ext cx="3389864" cy="0"/>
          </a:xfrm>
          <a:prstGeom prst="straightConnector1">
            <a:avLst/>
          </a:prstGeom>
          <a:ln w="57150">
            <a:solidFill>
              <a:srgbClr val="A9A7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4F0F6B42-A510-9978-4D2A-DDB3857A8899}"/>
              </a:ext>
            </a:extLst>
          </p:cNvPr>
          <p:cNvCxnSpPr>
            <a:cxnSpLocks/>
          </p:cNvCxnSpPr>
          <p:nvPr/>
        </p:nvCxnSpPr>
        <p:spPr>
          <a:xfrm flipH="1" flipV="1">
            <a:off x="4847094" y="863148"/>
            <a:ext cx="11496" cy="3462502"/>
          </a:xfrm>
          <a:prstGeom prst="straightConnector1">
            <a:avLst/>
          </a:prstGeom>
          <a:ln w="57150">
            <a:solidFill>
              <a:srgbClr val="A9A7B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5D1FF95D-D687-8906-4517-A4441DC0E1F1}"/>
              </a:ext>
            </a:extLst>
          </p:cNvPr>
          <p:cNvSpPr txBox="1"/>
          <p:nvPr/>
        </p:nvSpPr>
        <p:spPr>
          <a:xfrm>
            <a:off x="4882385" y="4319096"/>
            <a:ext cx="3889596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6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0  1  2  3  4  5  6  7  8  9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BA202E-2CAA-BD7F-994B-EF11DCB578ED}"/>
              </a:ext>
            </a:extLst>
          </p:cNvPr>
          <p:cNvSpPr txBox="1"/>
          <p:nvPr/>
        </p:nvSpPr>
        <p:spPr>
          <a:xfrm>
            <a:off x="4558812" y="902477"/>
            <a:ext cx="288282" cy="3370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9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7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6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3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300" b="1" dirty="0">
                <a:solidFill>
                  <a:srgbClr val="A9A7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4E7D52-E5BB-D557-5FF7-95BADDA259D9}"/>
              </a:ext>
            </a:extLst>
          </p:cNvPr>
          <p:cNvSpPr txBox="1"/>
          <p:nvPr/>
        </p:nvSpPr>
        <p:spPr>
          <a:xfrm>
            <a:off x="4549385" y="4270803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6B6D69-4560-93B3-5D52-A1919E15F883}"/>
              </a:ext>
            </a:extLst>
          </p:cNvPr>
          <p:cNvSpPr txBox="1"/>
          <p:nvPr/>
        </p:nvSpPr>
        <p:spPr>
          <a:xfrm>
            <a:off x="7935969" y="3713964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81A278-8DD7-0402-2412-FA7E6E14DA91}"/>
              </a:ext>
            </a:extLst>
          </p:cNvPr>
          <p:cNvSpPr txBox="1"/>
          <p:nvPr/>
        </p:nvSpPr>
        <p:spPr>
          <a:xfrm>
            <a:off x="5068215" y="861955"/>
            <a:ext cx="3329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bg1">
                    <a:lumMod val="75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endParaRPr lang="en-US" sz="20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9" name="Google Shape;572;p56">
            <a:extLst>
              <a:ext uri="{FF2B5EF4-FFF2-40B4-BE49-F238E27FC236}">
                <a16:creationId xmlns:a16="http://schemas.microsoft.com/office/drawing/2014/main" id="{667BB429-0DA2-AAC2-4130-224D29AD4B2C}"/>
              </a:ext>
            </a:extLst>
          </p:cNvPr>
          <p:cNvSpPr txBox="1"/>
          <p:nvPr/>
        </p:nvSpPr>
        <p:spPr>
          <a:xfrm>
            <a:off x="624235" y="5436500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dirty="0">
                <a:solidFill>
                  <a:srgbClr val="FF0000"/>
                </a:solidFill>
              </a:rPr>
              <a:t>Cuidado: </a:t>
            </a:r>
            <a:r>
              <a:rPr lang="pt-BR" sz="1000" b="1" dirty="0" err="1">
                <a:solidFill>
                  <a:srgbClr val="FF0000"/>
                </a:solidFill>
              </a:rPr>
              <a:t>du</a:t>
            </a:r>
            <a:r>
              <a:rPr lang="pt-BR" sz="1000" b="1" dirty="0">
                <a:solidFill>
                  <a:srgbClr val="FF0000"/>
                </a:solidFill>
              </a:rPr>
              <a:t> e </a:t>
            </a:r>
            <a:r>
              <a:rPr lang="pt-BR" sz="1000" b="1" dirty="0" err="1">
                <a:solidFill>
                  <a:srgbClr val="FF0000"/>
                </a:solidFill>
              </a:rPr>
              <a:t>dv</a:t>
            </a:r>
            <a:r>
              <a:rPr lang="pt-BR" sz="1000" b="1" dirty="0">
                <a:solidFill>
                  <a:srgbClr val="FF0000"/>
                </a:solidFill>
              </a:rPr>
              <a:t> são definidos pela quantidade de </a:t>
            </a:r>
            <a:r>
              <a:rPr lang="pt-BR" sz="1000" b="1" dirty="0" err="1">
                <a:solidFill>
                  <a:srgbClr val="FF0000"/>
                </a:solidFill>
              </a:rPr>
              <a:t>texels</a:t>
            </a:r>
            <a:r>
              <a:rPr lang="pt-BR" sz="1000" b="1" dirty="0">
                <a:solidFill>
                  <a:srgbClr val="FF0000"/>
                </a:solidFill>
              </a:rPr>
              <a:t>.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9EE57D-C0D8-9592-4BE6-E4748478D8DA}"/>
              </a:ext>
            </a:extLst>
          </p:cNvPr>
          <p:cNvSpPr/>
          <p:nvPr/>
        </p:nvSpPr>
        <p:spPr>
          <a:xfrm>
            <a:off x="4471354" y="4651688"/>
            <a:ext cx="3817718" cy="9495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err="1">
                <a:solidFill>
                  <a:schemeClr val="dk1"/>
                </a:solidFill>
              </a:rPr>
              <a:t>mip-map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 err="1">
                <a:solidFill>
                  <a:schemeClr val="dk1"/>
                </a:solidFill>
              </a:rPr>
              <a:t>texels</a:t>
            </a:r>
            <a:r>
              <a:rPr lang="pt-BR" sz="1300" b="1">
                <a:solidFill>
                  <a:schemeClr val="dk1"/>
                </a:solidFill>
              </a:rPr>
              <a:t>: nível </a:t>
            </a:r>
            <a:r>
              <a:rPr lang="pt-BR" sz="1300" b="1" err="1">
                <a:solidFill>
                  <a:schemeClr val="dk1"/>
                </a:solidFill>
              </a:rPr>
              <a:t>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134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8329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  <p:extLst>
      <p:ext uri="{BB962C8B-B14F-4D97-AF65-F5344CB8AC3E}">
        <p14:creationId xmlns:p14="http://schemas.microsoft.com/office/powerpoint/2010/main" val="21226628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939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</TotalTime>
  <Words>1642</Words>
  <Application>Microsoft Macintosh PowerPoint</Application>
  <PresentationFormat>On-screen Show (16:10)</PresentationFormat>
  <Paragraphs>380</Paragraphs>
  <Slides>56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0" baseType="lpstr">
      <vt:lpstr>Arial</vt:lpstr>
      <vt:lpstr>Courier New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Upscaling (Magnification)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Casos podem ficar complicados</vt:lpstr>
      <vt:lpstr>Superamostragem removerá os artefatos?</vt:lpstr>
      <vt:lpstr>Redução de texturas em vários níveis</vt:lpstr>
      <vt:lpstr>Mipmap (L. Williams 83)</vt:lpstr>
      <vt:lpstr>Mipmap (L. Williams 83)</vt:lpstr>
      <vt:lpstr>Buscando o Melhor Nível do MipMap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19</cp:revision>
  <dcterms:modified xsi:type="dcterms:W3CDTF">2025-09-07T18:11:07Z</dcterms:modified>
</cp:coreProperties>
</file>